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367" r:id="rId5"/>
    <p:sldId id="368" r:id="rId6"/>
    <p:sldId id="370" r:id="rId7"/>
    <p:sldId id="369" r:id="rId8"/>
    <p:sldId id="372" r:id="rId9"/>
    <p:sldId id="373" r:id="rId10"/>
    <p:sldId id="375" r:id="rId11"/>
    <p:sldId id="376" r:id="rId12"/>
    <p:sldId id="378"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7CC2A3-F777-973D-29F7-77EF1141DA06}" v="2" dt="2025-03-06T11:58:56.607"/>
    <p1510:client id="{872A1299-E1F3-761C-C13E-89E8ECE9B4DF}" v="4" dt="2025-03-06T11:59:13.371"/>
    <p1510:client id="{9233048B-1672-480D-7AD3-ABAE0DE4C104}" v="3" dt="2025-03-06T11:59:10.480"/>
    <p1510:client id="{E11F5254-FE87-313C-9E29-BF8859EE2D8C}" v="1" dt="2025-03-06T11:58:57.595"/>
    <p1510:client id="{E89FAAED-DADD-ED09-10DB-E45B0B96FE15}" v="2" dt="2025-03-06T11:59:07.966"/>
    <p1510:client id="{EE678A40-2FF0-92BE-AE73-89C33537A156}" v="1" dt="2025-03-06T11:58:37.8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07" d="100"/>
          <a:sy n="107" d="100"/>
        </p:scale>
        <p:origin x="754" y="91"/>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19-03-2025</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err="1"/>
              <a:t>Xyz</a:t>
            </a:r>
            <a:endParaRPr lang="en-US" dirty="0"/>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mailto:priyapratheesh712@gmail.com" TargetMode="External"/><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5" Type="http://schemas.openxmlformats.org/officeDocument/2006/relationships/image" Target="../media/image8.png"/><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0" y="-108176"/>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3" y="1020742"/>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48292" y="1188778"/>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30799" y="1974858"/>
            <a:ext cx="6520068" cy="2246769"/>
          </a:xfrm>
          <a:prstGeom prst="rect">
            <a:avLst/>
          </a:prstGeom>
          <a:noFill/>
        </p:spPr>
        <p:txBody>
          <a:bodyPr wrap="square">
            <a:spAutoFit/>
          </a:bodyPr>
          <a:lstStyle/>
          <a:p>
            <a:pPr algn="ctr"/>
            <a:r>
              <a:rPr lang="en-US" sz="2800" dirty="0" err="1"/>
              <a:t>ResumeRover</a:t>
            </a:r>
            <a:endParaRPr lang="en-US" sz="2800" dirty="0"/>
          </a:p>
          <a:p>
            <a:pPr algn="ctr"/>
            <a:endParaRPr lang="en-US" sz="1400" dirty="0"/>
          </a:p>
          <a:p>
            <a:r>
              <a:rPr lang="en-US" sz="1400" dirty="0"/>
              <a:t>Team :  </a:t>
            </a:r>
            <a:r>
              <a:rPr lang="en-US" dirty="0"/>
              <a:t>Priya Pratheesh, </a:t>
            </a:r>
            <a:r>
              <a:rPr lang="en-US" dirty="0">
                <a:hlinkClick r:id="rId8"/>
              </a:rPr>
              <a:t>priyapratheesh712@gmail.com</a:t>
            </a:r>
            <a:endParaRPr lang="en-US" dirty="0"/>
          </a:p>
          <a:p>
            <a:endParaRPr lang="en-US" sz="1400" dirty="0"/>
          </a:p>
          <a:p>
            <a:r>
              <a:rPr lang="en-US" sz="1400" dirty="0"/>
              <a:t>Guide : </a:t>
            </a:r>
            <a:r>
              <a:rPr lang="en-US" sz="1400" dirty="0" err="1"/>
              <a:t>Saomya</a:t>
            </a:r>
            <a:r>
              <a:rPr lang="en-US" sz="1400" dirty="0"/>
              <a:t> Chaudhury</a:t>
            </a: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mc:AlternateContent xmlns:mc="http://schemas.openxmlformats.org/markup-compatibility/2006" xmlns:p14="http://schemas.microsoft.com/office/powerpoint/2010/main">
    <mc:Choice Requires="p14">
      <p:transition spd="slow" p14:dur="2000" advTm="41826"/>
    </mc:Choice>
    <mc:Fallback xmlns="">
      <p:transition spd="slow" advTm="418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4322D49-3EE0-7E9E-89B5-6608F8B266C8}"/>
              </a:ext>
            </a:extLst>
          </p:cNvPr>
          <p:cNvSpPr txBox="1"/>
          <p:nvPr/>
        </p:nvSpPr>
        <p:spPr>
          <a:xfrm>
            <a:off x="311699" y="1017725"/>
            <a:ext cx="8520599" cy="1169551"/>
          </a:xfrm>
          <a:prstGeom prst="rect">
            <a:avLst/>
          </a:prstGeom>
          <a:noFill/>
        </p:spPr>
        <p:txBody>
          <a:bodyPr wrap="square">
            <a:spAutoFit/>
          </a:bodyPr>
          <a:lstStyle/>
          <a:p>
            <a:pPr algn="just"/>
            <a:r>
              <a:rPr lang="en-US" dirty="0"/>
              <a:t>Future improvements could include refining the ranking algorithm to incorporate more advanced AI models, such as deep learning for better semantic understanding. Expanding the system to support multilingual resumes and integrating it with applicant tracking systems (ATS) would further enhance its usability. Additionally, incorporating feedback loops from recruiters and candidates can help continuously improve its accuracy and effectiveness.</a:t>
            </a:r>
            <a:endParaRPr lang="en-IN" dirty="0"/>
          </a:p>
        </p:txBody>
      </p:sp>
    </p:spTree>
    <p:extLst>
      <p:ext uri="{BB962C8B-B14F-4D97-AF65-F5344CB8AC3E}">
        <p14:creationId xmlns:p14="http://schemas.microsoft.com/office/powerpoint/2010/main" val="705114264"/>
      </p:ext>
    </p:extLst>
  </p:cSld>
  <p:clrMapOvr>
    <a:masterClrMapping/>
  </p:clrMapOvr>
  <mc:AlternateContent xmlns:mc="http://schemas.openxmlformats.org/markup-compatibility/2006" xmlns:p14="http://schemas.microsoft.com/office/powerpoint/2010/main">
    <mc:Choice Requires="p14">
      <p:transition spd="slow" p14:dur="2000" advTm="17827"/>
    </mc:Choice>
    <mc:Fallback xmlns="">
      <p:transition spd="slow" advTm="1782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mc:AlternateContent xmlns:mc="http://schemas.openxmlformats.org/markup-compatibility/2006" xmlns:p14="http://schemas.microsoft.com/office/powerpoint/2010/main">
    <mc:Choice Requires="p14">
      <p:transition spd="slow" p14:dur="2000" advTm="21192"/>
    </mc:Choice>
    <mc:Fallback xmlns="">
      <p:transition spd="slow" advTm="2119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Future Scope</a:t>
            </a:r>
          </a:p>
        </p:txBody>
      </p:sp>
    </p:spTree>
    <p:extLst>
      <p:ext uri="{BB962C8B-B14F-4D97-AF65-F5344CB8AC3E}">
        <p14:creationId xmlns:p14="http://schemas.microsoft.com/office/powerpoint/2010/main" val="125300455"/>
      </p:ext>
    </p:extLst>
  </p:cSld>
  <p:clrMapOvr>
    <a:masterClrMapping/>
  </p:clrMapOvr>
  <mc:AlternateContent xmlns:mc="http://schemas.openxmlformats.org/markup-compatibility/2006" xmlns:p14="http://schemas.microsoft.com/office/powerpoint/2010/main">
    <mc:Choice Requires="p14">
      <p:transition spd="slow" p14:dur="2000" advTm="12871"/>
    </mc:Choice>
    <mc:Fallback xmlns="">
      <p:transition spd="slow" advTm="1287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dirty="0">
                <a:solidFill>
                  <a:srgbClr val="002060"/>
                </a:solidFill>
                <a:latin typeface="Arial" panose="020B0604020202020204" pitchFamily="34" charset="0"/>
                <a:cs typeface="Arial" panose="020B0604020202020204" pitchFamily="34" charset="0"/>
              </a:rPr>
              <a:t>Problem</a:t>
            </a:r>
            <a:r>
              <a:rPr lang="en-US" sz="1400" b="1" dirty="0">
                <a:solidFill>
                  <a:schemeClr val="accent1"/>
                </a:solidFill>
                <a:latin typeface="Arial" panose="020B0604020202020204" pitchFamily="34" charset="0"/>
                <a:cs typeface="Arial" panose="020B0604020202020204" pitchFamily="34" charset="0"/>
              </a:rPr>
              <a:t> </a:t>
            </a:r>
            <a:r>
              <a:rPr lang="en-US" sz="2400" b="1" dirty="0">
                <a:solidFill>
                  <a:srgbClr val="002060"/>
                </a:solidFill>
                <a:latin typeface="Arial" panose="020B0604020202020204" pitchFamily="34" charset="0"/>
                <a:cs typeface="Arial" panose="020B0604020202020204" pitchFamily="34" charset="0"/>
              </a:rPr>
              <a:t>Statement</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30F2D53-19B8-ADDD-F0F9-6D6598DA3E31}"/>
              </a:ext>
            </a:extLst>
          </p:cNvPr>
          <p:cNvSpPr txBox="1"/>
          <p:nvPr/>
        </p:nvSpPr>
        <p:spPr>
          <a:xfrm>
            <a:off x="311700" y="1107281"/>
            <a:ext cx="8520600" cy="3108543"/>
          </a:xfrm>
          <a:prstGeom prst="rect">
            <a:avLst/>
          </a:prstGeom>
          <a:noFill/>
        </p:spPr>
        <p:txBody>
          <a:bodyPr wrap="square" rtlCol="0">
            <a:spAutoFit/>
          </a:bodyPr>
          <a:lstStyle/>
          <a:p>
            <a:pPr algn="just">
              <a:buNone/>
            </a:pPr>
            <a:r>
              <a:rPr lang="en-US" dirty="0"/>
              <a:t>The recruitment process faces significant inefficiencies due to manual resume screening and candidate-job matching. HR professionals and hiring managers spend excessive time reviewing unstructured resume data, leading to:</a:t>
            </a:r>
          </a:p>
          <a:p>
            <a:pPr algn="just">
              <a:buNone/>
            </a:pPr>
            <a:endParaRPr lang="en-US" dirty="0"/>
          </a:p>
          <a:p>
            <a:pPr marL="342900" lvl="8" indent="-342900" algn="just">
              <a:buFont typeface="+mj-lt"/>
              <a:buAutoNum type="arabicPeriod"/>
            </a:pPr>
            <a:r>
              <a:rPr lang="en-US" dirty="0"/>
              <a:t>Inconsistent evaluation of candidates across different resume formats and styles</a:t>
            </a:r>
          </a:p>
          <a:p>
            <a:pPr marL="342900" lvl="8" indent="-342900" algn="just">
              <a:buFont typeface="+mj-lt"/>
              <a:buAutoNum type="arabicPeriod"/>
            </a:pPr>
            <a:r>
              <a:rPr lang="en-US" dirty="0"/>
              <a:t>High time-to-hire metrics that delay critical business operations</a:t>
            </a:r>
          </a:p>
          <a:p>
            <a:pPr marL="342900" lvl="8" indent="-342900" algn="just">
              <a:buFont typeface="+mj-lt"/>
              <a:buAutoNum type="arabicPeriod"/>
            </a:pPr>
            <a:r>
              <a:rPr lang="en-US" dirty="0"/>
              <a:t>Subjective screening that may introduce unconscious bias in candidate selection</a:t>
            </a:r>
          </a:p>
          <a:p>
            <a:pPr marL="342900" lvl="8" indent="-342900" algn="just">
              <a:buFont typeface="+mj-lt"/>
              <a:buAutoNum type="arabicPeriod"/>
            </a:pPr>
            <a:r>
              <a:rPr lang="en-US" dirty="0"/>
              <a:t>Difficulty in extracting and standardizing key qualification indicators from diverse resume structures</a:t>
            </a:r>
          </a:p>
          <a:p>
            <a:pPr marL="342900" lvl="8" indent="-342900" algn="just">
              <a:buFont typeface="+mj-lt"/>
              <a:buAutoNum type="arabicPeriod"/>
            </a:pPr>
            <a:r>
              <a:rPr lang="en-US" dirty="0"/>
              <a:t>Limited ability to perform quantitative analysis on candidate pools at scale</a:t>
            </a:r>
          </a:p>
          <a:p>
            <a:pPr marL="342900" lvl="8" indent="-342900" algn="just">
              <a:buFont typeface="+mj-lt"/>
              <a:buAutoNum type="arabicPeriod"/>
            </a:pPr>
            <a:r>
              <a:rPr lang="en-US" dirty="0"/>
              <a:t>Suboptimal matching between job requirements and candidate qualifications</a:t>
            </a:r>
          </a:p>
          <a:p>
            <a:pPr algn="just"/>
            <a:endParaRPr lang="en-US" dirty="0"/>
          </a:p>
          <a:p>
            <a:pPr algn="just"/>
            <a:r>
              <a:rPr lang="en-US" dirty="0" err="1"/>
              <a:t>ResumeRover</a:t>
            </a:r>
            <a:r>
              <a:rPr lang="en-US" dirty="0"/>
              <a:t> addresses these challenges by automating resume parsing, standardizing candidate data, implementing objective matching algorithms, and providing analytical insights to streamline the recruitment process, reduce time-to-hire, and improve the quality of candidate selection.</a:t>
            </a:r>
          </a:p>
        </p:txBody>
      </p:sp>
    </p:spTree>
    <p:extLst>
      <p:ext uri="{BB962C8B-B14F-4D97-AF65-F5344CB8AC3E}">
        <p14:creationId xmlns:p14="http://schemas.microsoft.com/office/powerpoint/2010/main" val="3401695990"/>
      </p:ext>
    </p:extLst>
  </p:cSld>
  <p:clrMapOvr>
    <a:masterClrMapping/>
  </p:clrMapOvr>
  <mc:AlternateContent xmlns:mc="http://schemas.openxmlformats.org/markup-compatibility/2006" xmlns:p14="http://schemas.microsoft.com/office/powerpoint/2010/main">
    <mc:Choice Requires="p14">
      <p:transition spd="slow" p14:dur="2000" advTm="75561"/>
    </mc:Choice>
    <mc:Fallback xmlns="">
      <p:transition spd="slow" advTm="7556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93FB089-F3EF-F515-C44A-52356E21D1FB}"/>
              </a:ext>
            </a:extLst>
          </p:cNvPr>
          <p:cNvSpPr txBox="1"/>
          <p:nvPr/>
        </p:nvSpPr>
        <p:spPr>
          <a:xfrm>
            <a:off x="311700" y="1017725"/>
            <a:ext cx="8520599" cy="1815882"/>
          </a:xfrm>
          <a:prstGeom prst="rect">
            <a:avLst/>
          </a:prstGeom>
          <a:noFill/>
        </p:spPr>
        <p:txBody>
          <a:bodyPr wrap="square">
            <a:spAutoFit/>
          </a:bodyPr>
          <a:lstStyle/>
          <a:p>
            <a:r>
              <a:rPr lang="en-US" dirty="0"/>
              <a:t>In the contemporary recruitment landscape, organizations face the challenge of efficiently processing vast numbers of job applications while mitigating inherent biases in candidate selection. This project introduces an AI-powered resume screening system designed to automate the evaluation process, ensuring a fair and efficient assessment of applicants. Leveraging Natural Language Processing (NLP) and Machine Learning (ML) techniques, the system extracts and analyzes key information from resumes, aligning candidate qualifications with job requirements. By implementing this automated approach, the system not only accelerates the hiring process but also enhances the accuracy of candidate-job matching, thereby reducing the workload on human recruiters and promoting unbiased hiring practices.</a:t>
            </a:r>
            <a:endParaRPr lang="en-IN" dirty="0"/>
          </a:p>
        </p:txBody>
      </p:sp>
    </p:spTree>
    <p:extLst>
      <p:ext uri="{BB962C8B-B14F-4D97-AF65-F5344CB8AC3E}">
        <p14:creationId xmlns:p14="http://schemas.microsoft.com/office/powerpoint/2010/main" val="49215490"/>
      </p:ext>
    </p:extLst>
  </p:cSld>
  <p:clrMapOvr>
    <a:masterClrMapping/>
  </p:clrMapOvr>
  <mc:AlternateContent xmlns:mc="http://schemas.openxmlformats.org/markup-compatibility/2006" xmlns:p14="http://schemas.microsoft.com/office/powerpoint/2010/main">
    <mc:Choice Requires="p14">
      <p:transition spd="slow" p14:dur="2000" advTm="56695"/>
    </mc:Choice>
    <mc:Fallback xmlns="">
      <p:transition spd="slow" advTm="5669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3" name="Rectangle 1">
            <a:extLst>
              <a:ext uri="{FF2B5EF4-FFF2-40B4-BE49-F238E27FC236}">
                <a16:creationId xmlns:a16="http://schemas.microsoft.com/office/drawing/2014/main" id="{C1307345-0412-3632-5959-4ADF53F38840}"/>
              </a:ext>
            </a:extLst>
          </p:cNvPr>
          <p:cNvSpPr>
            <a:spLocks noChangeArrowheads="1"/>
          </p:cNvSpPr>
          <p:nvPr/>
        </p:nvSpPr>
        <p:spPr bwMode="auto">
          <a:xfrm>
            <a:off x="311700" y="1086655"/>
            <a:ext cx="839653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Resume Parsing &amp; Feature Extraction</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Converts resumes into structured data using NLP techniques.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Extracts key details like name, contact information, skills, experience, and education. </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Job Description Processing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Analyzes job postings using NLP to extract required skills, experience, and qualifications. </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Candidate-Job Matching &amp; Scoring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Uses ML algorithms to compute similarity scores between resumes and job descriptions.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Assigns weighted scores to factors like skills, experience, and certifications. </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Ranking &amp; Shortlisting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Generates a ranked list of candidates based on matching scores.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Flags top candidates for recruiter review. </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User-Friendly Interface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Provides an interactive dashboard for recruiters to view ranked candidates.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54400922"/>
      </p:ext>
    </p:extLst>
  </p:cSld>
  <p:clrMapOvr>
    <a:masterClrMapping/>
  </p:clrMapOvr>
  <mc:AlternateContent xmlns:mc="http://schemas.openxmlformats.org/markup-compatibility/2006" xmlns:p14="http://schemas.microsoft.com/office/powerpoint/2010/main">
    <mc:Choice Requires="p14">
      <p:transition spd="slow" p14:dur="2000" advTm="77850"/>
    </mc:Choice>
    <mc:Fallback xmlns="">
      <p:transition spd="slow" advTm="7785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pic>
        <p:nvPicPr>
          <p:cNvPr id="4" name="Picture 3">
            <a:extLst>
              <a:ext uri="{FF2B5EF4-FFF2-40B4-BE49-F238E27FC236}">
                <a16:creationId xmlns:a16="http://schemas.microsoft.com/office/drawing/2014/main" id="{D509FBE0-FA28-FB0D-B507-FCBB765CE92B}"/>
              </a:ext>
            </a:extLst>
          </p:cNvPr>
          <p:cNvPicPr>
            <a:picLocks noChangeAspect="1"/>
          </p:cNvPicPr>
          <p:nvPr/>
        </p:nvPicPr>
        <p:blipFill>
          <a:blip r:embed="rId2"/>
          <a:stretch>
            <a:fillRect/>
          </a:stretch>
        </p:blipFill>
        <p:spPr>
          <a:xfrm>
            <a:off x="464344" y="1017588"/>
            <a:ext cx="8215312" cy="3452091"/>
          </a:xfrm>
          <a:prstGeom prst="rect">
            <a:avLst/>
          </a:prstGeom>
        </p:spPr>
      </p:pic>
    </p:spTree>
    <p:extLst>
      <p:ext uri="{BB962C8B-B14F-4D97-AF65-F5344CB8AC3E}">
        <p14:creationId xmlns:p14="http://schemas.microsoft.com/office/powerpoint/2010/main" val="167368147"/>
      </p:ext>
    </p:extLst>
  </p:cSld>
  <p:clrMapOvr>
    <a:masterClrMapping/>
  </p:clrMapOvr>
  <mc:AlternateContent xmlns:mc="http://schemas.openxmlformats.org/markup-compatibility/2006" xmlns:p14="http://schemas.microsoft.com/office/powerpoint/2010/main">
    <mc:Choice Requires="p14">
      <p:transition spd="slow" p14:dur="2000" advTm="80175"/>
    </mc:Choice>
    <mc:Fallback xmlns="">
      <p:transition spd="slow" advTm="8017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8A6A756-FEA7-0726-EAB1-1F6543513D5D}"/>
              </a:ext>
            </a:extLst>
          </p:cNvPr>
          <p:cNvSpPr txBox="1"/>
          <p:nvPr/>
        </p:nvSpPr>
        <p:spPr>
          <a:xfrm>
            <a:off x="311700" y="1214140"/>
            <a:ext cx="4636294" cy="307777"/>
          </a:xfrm>
          <a:prstGeom prst="rect">
            <a:avLst/>
          </a:prstGeom>
          <a:noFill/>
        </p:spPr>
        <p:txBody>
          <a:bodyPr wrap="square">
            <a:spAutoFit/>
          </a:bodyPr>
          <a:lstStyle/>
          <a:p>
            <a:r>
              <a:rPr lang="en-IN" dirty="0"/>
              <a:t>https://github.com/PriPrat4674/ResumeRover/</a:t>
            </a:r>
          </a:p>
        </p:txBody>
      </p:sp>
    </p:spTree>
    <p:extLst>
      <p:ext uri="{BB962C8B-B14F-4D97-AF65-F5344CB8AC3E}">
        <p14:creationId xmlns:p14="http://schemas.microsoft.com/office/powerpoint/2010/main" val="1979684172"/>
      </p:ext>
    </p:extLst>
  </p:cSld>
  <p:clrMapOvr>
    <a:masterClrMapping/>
  </p:clrMapOvr>
  <mc:AlternateContent xmlns:mc="http://schemas.openxmlformats.org/markup-compatibility/2006" xmlns:p14="http://schemas.microsoft.com/office/powerpoint/2010/main">
    <mc:Choice Requires="p14">
      <p:transition spd="slow" p14:dur="2000" advTm="97586"/>
    </mc:Choice>
    <mc:Fallback xmlns="">
      <p:transition spd="slow" advTm="9758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3E2C0F1-254B-739E-E307-30525EA3A6C6}"/>
              </a:ext>
            </a:extLst>
          </p:cNvPr>
          <p:cNvSpPr txBox="1"/>
          <p:nvPr/>
        </p:nvSpPr>
        <p:spPr>
          <a:xfrm>
            <a:off x="311699" y="1017725"/>
            <a:ext cx="8575125" cy="1169551"/>
          </a:xfrm>
          <a:prstGeom prst="rect">
            <a:avLst/>
          </a:prstGeom>
          <a:noFill/>
        </p:spPr>
        <p:txBody>
          <a:bodyPr wrap="square">
            <a:spAutoFit/>
          </a:bodyPr>
          <a:lstStyle/>
          <a:p>
            <a:pPr algn="just"/>
            <a:r>
              <a:rPr lang="en-US" dirty="0"/>
              <a:t>The AI-powered resume screening system enhances the hiring process by automating candidate evaluation, reducing human bias, and improving efficiency. By leveraging NLP and ML, the system ensures that recruiters can quickly and fairly identify top candidates based on job-specific criteria. This project demonstrates how AI can streamline recruitment, saving both time and resources while maintaining accuracy and fairness in hiring decisions.</a:t>
            </a:r>
            <a:endParaRPr lang="en-IN" dirty="0"/>
          </a:p>
        </p:txBody>
      </p:sp>
    </p:spTree>
    <p:extLst>
      <p:ext uri="{BB962C8B-B14F-4D97-AF65-F5344CB8AC3E}">
        <p14:creationId xmlns:p14="http://schemas.microsoft.com/office/powerpoint/2010/main" val="2174784547"/>
      </p:ext>
    </p:extLst>
  </p:cSld>
  <p:clrMapOvr>
    <a:masterClrMapping/>
  </p:clrMapOvr>
  <mc:AlternateContent xmlns:mc="http://schemas.openxmlformats.org/markup-compatibility/2006" xmlns:p14="http://schemas.microsoft.com/office/powerpoint/2010/main">
    <mc:Choice Requires="p14">
      <p:transition spd="slow" p14:dur="2000" advTm="3215"/>
    </mc:Choice>
    <mc:Fallback xmlns="">
      <p:transition spd="slow" advTm="321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4" name="Project Video">
            <a:hlinkClick r:id="" action="ppaction://media"/>
            <a:extLst>
              <a:ext uri="{FF2B5EF4-FFF2-40B4-BE49-F238E27FC236}">
                <a16:creationId xmlns:a16="http://schemas.microsoft.com/office/drawing/2014/main" id="{B046BCE1-5303-6FB5-0FD6-37D1A6E7BAA0}"/>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1150144" y="1021555"/>
            <a:ext cx="6622256" cy="3557589"/>
          </a:xfrm>
          <a:prstGeom prst="rect">
            <a:avLst/>
          </a:prstGeom>
        </p:spPr>
      </p:pic>
    </p:spTree>
    <p:custDataLst>
      <p:tags r:id="rId1"/>
    </p:custDataLst>
    <p:extLst>
      <p:ext uri="{BB962C8B-B14F-4D97-AF65-F5344CB8AC3E}">
        <p14:creationId xmlns:p14="http://schemas.microsoft.com/office/powerpoint/2010/main" val="312414391"/>
      </p:ext>
    </p:extLst>
  </p:cSld>
  <p:clrMapOvr>
    <a:masterClrMapping/>
  </p:clrMapOvr>
  <mc:AlternateContent xmlns:mc="http://schemas.openxmlformats.org/markup-compatibility/2006" xmlns:p14="http://schemas.microsoft.com/office/powerpoint/2010/main">
    <mc:Choice Requires="p14">
      <p:transition spd="slow" p14:dur="2000" advTm="57791"/>
    </mc:Choice>
    <mc:Fallback xmlns="">
      <p:transition spd="slow" advTm="577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8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extLst>
    <p:ext uri="{E180D4A7-C9FB-4DFB-919C-405C955672EB}">
      <p14:showEvtLst xmlns:p14="http://schemas.microsoft.com/office/powerpoint/2010/main">
        <p14:playEvt time="56865" objId="2"/>
        <p14:stopEvt time="57791" objId="2"/>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56.8"/>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293</TotalTime>
  <Words>609</Words>
  <Application>Microsoft Office PowerPoint</Application>
  <PresentationFormat>On-screen Show (16:9)</PresentationFormat>
  <Paragraphs>62</Paragraphs>
  <Slides>11</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PowerPoint Presentation</vt:lpstr>
      <vt:lpstr>Problem Statement</vt:lpstr>
      <vt:lpstr>Abstract</vt:lpstr>
      <vt:lpstr>Proposed Solution</vt:lpstr>
      <vt:lpstr>System Architecture</vt:lpstr>
      <vt:lpstr>Live Demo of Project</vt:lpstr>
      <vt:lpstr>Conclusion</vt:lpstr>
      <vt:lpstr>PowerPoint Presentation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Priya Pratheesh</cp:lastModifiedBy>
  <cp:revision>33</cp:revision>
  <dcterms:modified xsi:type="dcterms:W3CDTF">2025-03-19T18:06:35Z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